
<file path=[Content_Types].xml><?xml version="1.0" encoding="utf-8"?>
<Types xmlns="http://schemas.openxmlformats.org/package/2006/content-types">
  <Default Extension="bin" ContentType="application/vnd.openxmlformats-officedocument.oleObject"/>
  <Default Extension="mov" ContentType="video/quicktime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42"/>
  </p:notesMasterIdLst>
  <p:sldIdLst>
    <p:sldId id="256" r:id="rId3"/>
    <p:sldId id="257" r:id="rId4"/>
    <p:sldId id="258" r:id="rId5"/>
    <p:sldId id="812" r:id="rId6"/>
    <p:sldId id="813" r:id="rId7"/>
    <p:sldId id="814" r:id="rId8"/>
    <p:sldId id="838" r:id="rId9"/>
    <p:sldId id="839" r:id="rId10"/>
    <p:sldId id="837" r:id="rId11"/>
    <p:sldId id="815" r:id="rId12"/>
    <p:sldId id="816" r:id="rId13"/>
    <p:sldId id="817" r:id="rId14"/>
    <p:sldId id="845" r:id="rId15"/>
    <p:sldId id="818" r:id="rId16"/>
    <p:sldId id="821" r:id="rId17"/>
    <p:sldId id="841" r:id="rId18"/>
    <p:sldId id="842" r:id="rId19"/>
    <p:sldId id="843" r:id="rId20"/>
    <p:sldId id="840" r:id="rId21"/>
    <p:sldId id="836" r:id="rId22"/>
    <p:sldId id="829" r:id="rId23"/>
    <p:sldId id="819" r:id="rId24"/>
    <p:sldId id="822" r:id="rId25"/>
    <p:sldId id="825" r:id="rId26"/>
    <p:sldId id="823" r:id="rId27"/>
    <p:sldId id="806" r:id="rId28"/>
    <p:sldId id="804" r:id="rId29"/>
    <p:sldId id="827" r:id="rId30"/>
    <p:sldId id="798" r:id="rId31"/>
    <p:sldId id="799" r:id="rId32"/>
    <p:sldId id="833" r:id="rId33"/>
    <p:sldId id="768" r:id="rId34"/>
    <p:sldId id="830" r:id="rId35"/>
    <p:sldId id="792" r:id="rId36"/>
    <p:sldId id="734" r:id="rId37"/>
    <p:sldId id="770" r:id="rId38"/>
    <p:sldId id="846" r:id="rId39"/>
    <p:sldId id="847" r:id="rId40"/>
    <p:sldId id="771" r:id="rId4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586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A0BDA5-4DBB-452F-A4B9-087719DC60F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34953A-E847-4B81-A1EE-12E7BBF0FEF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5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03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4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0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1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4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56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0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2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0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35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7.xml"/><Relationship Id="rId7" Type="http://schemas.openxmlformats.org/officeDocument/2006/relationships/image" Target="../media/image2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7.png"/><Relationship Id="rId5" Type="http://schemas.openxmlformats.org/officeDocument/2006/relationships/tags" Target="../tags/tag9.xml"/><Relationship Id="rId10" Type="http://schemas.openxmlformats.org/officeDocument/2006/relationships/image" Target="../media/image26.png"/><Relationship Id="rId4" Type="http://schemas.openxmlformats.org/officeDocument/2006/relationships/tags" Target="../tags/tag8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2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37.png"/><Relationship Id="rId5" Type="http://schemas.openxmlformats.org/officeDocument/2006/relationships/tags" Target="../tags/tag16.xml"/><Relationship Id="rId10" Type="http://schemas.openxmlformats.org/officeDocument/2006/relationships/image" Target="../media/image36.png"/><Relationship Id="rId4" Type="http://schemas.openxmlformats.org/officeDocument/2006/relationships/tags" Target="../tags/tag15.xml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4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28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slideLayout" Target="../slideLayouts/slideLayout3.xml"/><Relationship Id="rId10" Type="http://schemas.openxmlformats.org/officeDocument/2006/relationships/oleObject" Target="../embeddings/oleObject2.bin"/><Relationship Id="rId4" Type="http://schemas.openxmlformats.org/officeDocument/2006/relationships/tags" Target="../tags/tag29.xml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</a:t>
            </a:r>
            <a:r>
              <a:rPr lang="en-US" dirty="0" err="1">
                <a:ea typeface="ＭＳ Ｐゴシック" pitchFamily="34" charset="-128"/>
              </a:rPr>
              <a:t>Sidewinding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1508" name="TextBox 12"/>
          <p:cNvSpPr txBox="1">
            <a:spLocks noChangeArrowheads="1"/>
          </p:cNvSpPr>
          <p:nvPr/>
        </p:nvSpPr>
        <p:spPr bwMode="auto">
          <a:xfrm>
            <a:off x="0" y="6488668"/>
            <a:ext cx="1369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[Andrew Ng]</a:t>
            </a:r>
          </a:p>
        </p:txBody>
      </p:sp>
      <p:pic>
        <p:nvPicPr>
          <p:cNvPr id="5" name="SNAKE -- climbStep+sidewin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6" name="TextBox 5"/>
          <p:cNvSpPr txBox="1"/>
          <p:nvPr/>
        </p:nvSpPr>
        <p:spPr>
          <a:xfrm>
            <a:off x="8229600" y="6488668"/>
            <a:ext cx="398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SNAKE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climbStep+sidewinding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Toddler Robot</a:t>
            </a:r>
          </a:p>
        </p:txBody>
      </p:sp>
      <p:sp>
        <p:nvSpPr>
          <p:cNvPr id="22532" name="TextBox 12"/>
          <p:cNvSpPr txBox="1">
            <a:spLocks noChangeArrowheads="1"/>
          </p:cNvSpPr>
          <p:nvPr/>
        </p:nvSpPr>
        <p:spPr bwMode="auto">
          <a:xfrm>
            <a:off x="0" y="6488668"/>
            <a:ext cx="334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Tedrake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Zhang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Seung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2005]</a:t>
            </a:r>
          </a:p>
        </p:txBody>
      </p:sp>
      <p:pic>
        <p:nvPicPr>
          <p:cNvPr id="3" name="toddler_cu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5" name="TextBox 4"/>
          <p:cNvSpPr txBox="1"/>
          <p:nvPr/>
        </p:nvSpPr>
        <p:spPr>
          <a:xfrm>
            <a:off x="9781965" y="6488668"/>
            <a:ext cx="24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TODDLER – 40s]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2126164" imgH="1013333" progId="MSPhotoEd.3">
                  <p:embed/>
                </p:oleObj>
              </mc:Choice>
              <mc:Fallback>
                <p:oleObj name="Photo Editor Photo" r:id="rId3" imgW="2126164" imgH="1013333" progId="MSPhotoEd.3">
                  <p:embed/>
                  <p:pic>
                    <p:nvPicPr>
                      <p:cNvPr id="2355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Crawler Bot (L10D1)]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[You, in Project 3]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Crawler Bot</a:t>
            </a:r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 Policy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Assume: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 =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Observed Episodes (Training)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Learned 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B, east,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B, east,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E, north,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  A,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E, north,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 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s,a,s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’).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T(B, east, C) = 1.00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T(C, east, D) = 0.75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T(C, east, A) = 0.25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s,a,s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’).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R(B, east, C) =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R(C, east, D) =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R(D, exit, x) = +10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Goal: Compute expected age of cs188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Without P(A), instead collect samples [a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a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…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 Policy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Assume: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 =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Observed Episodes (Training)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Output Values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B, east,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B, east,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E, north,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  A,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E, north, C,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  D,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Output Values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(s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(s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 (s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),s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(s)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 (s)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(s)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/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/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Assume: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 = 1,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 = 1/2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Observed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s,a,s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gridworld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(L10D2)]</a:t>
            </a:r>
          </a:p>
          <a:p>
            <a:pPr marL="0" marR="0" lvl="0" indent="0" algn="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0" imgW="4762913" imgH="4046571" progId="MSPhotoEd.3">
                  <p:embed/>
                </p:oleObj>
              </mc:Choice>
              <mc:Fallback>
                <p:oleObj name="Photo Editor Photo" r:id="rId10" imgW="4762913" imgH="4046571" progId="MSPhotoEd.3">
                  <p:embed/>
                  <p:pic>
                    <p:nvPicPr>
                      <p:cNvPr id="194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State: 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Reward: 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Initial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Learning Trial</a:t>
            </a: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After Learning [1K Trials]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Training</a:t>
            </a: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AIBO WALK – training]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341788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1832</Words>
  <Application>Microsoft Macintosh PowerPoint</Application>
  <PresentationFormat>Widescreen</PresentationFormat>
  <Paragraphs>367</Paragraphs>
  <Slides>39</Slides>
  <Notes>6</Notes>
  <HiddenSlides>2</HiddenSlides>
  <MMClips>8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ＭＳ Ｐゴシック</vt:lpstr>
      <vt:lpstr>Arial</vt:lpstr>
      <vt:lpstr>Calibri</vt:lpstr>
      <vt:lpstr>Symbol</vt:lpstr>
      <vt:lpstr>Wingdings</vt:lpstr>
      <vt:lpstr>Office Theme</vt:lpstr>
      <vt:lpstr>dan-berkeley-nlp-v1</vt:lpstr>
      <vt:lpstr>Photo Editor Photo</vt:lpstr>
      <vt:lpstr>PowerPoint Presentation</vt:lpstr>
      <vt:lpstr>PowerPoint Presentation</vt:lpstr>
      <vt:lpstr>PowerPoint Presentation</vt:lpstr>
      <vt:lpstr>Reinforcement Learning</vt:lpstr>
      <vt:lpstr>Reinforcement Learning</vt:lpstr>
      <vt:lpstr>Example: Learning to Walk</vt:lpstr>
      <vt:lpstr>Example: Learning to Walk</vt:lpstr>
      <vt:lpstr>Example: Learning to Walk</vt:lpstr>
      <vt:lpstr>Example: Learning to Walk</vt:lpstr>
      <vt:lpstr>Example: Sidewinding</vt:lpstr>
      <vt:lpstr>Example: Toddler Robot</vt:lpstr>
      <vt:lpstr>The Crawler!</vt:lpstr>
      <vt:lpstr>Video of Demo Crawler Bot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Example: Expected Age</vt:lpstr>
      <vt:lpstr>Model-Free Learning</vt:lpstr>
      <vt:lpstr>Passive Reinforcement Learning</vt:lpstr>
      <vt:lpstr>Passive Reinforcement Learning</vt:lpstr>
      <vt:lpstr>Direct Evaluation</vt:lpstr>
      <vt:lpstr>Example: Direct Evaluation</vt:lpstr>
      <vt:lpstr>Problems with Direct Evaluation</vt:lpstr>
      <vt:lpstr>Why Not Use Policy Evaluation?</vt:lpstr>
      <vt:lpstr>Sample-Based Policy Evaluation?</vt:lpstr>
      <vt:lpstr>Temporal Difference Learning</vt:lpstr>
      <vt:lpstr>Temporal Difference Learning</vt:lpstr>
      <vt:lpstr>Exponential Moving Average</vt:lpstr>
      <vt:lpstr>Example: Temporal Difference Learning</vt:lpstr>
      <vt:lpstr>Problems with TD Value Learning</vt:lpstr>
      <vt:lpstr>Active Reinforcement Learning</vt:lpstr>
      <vt:lpstr>Active Reinforcement Learning</vt:lpstr>
      <vt:lpstr>Detour: Q-Value Iteration</vt:lpstr>
      <vt:lpstr>Q-Learning</vt:lpstr>
      <vt:lpstr>Video of Demo Q-Learning -- Gridworld</vt:lpstr>
      <vt:lpstr>Video of Demo Q-Learning -- Crawler</vt:lpstr>
      <vt:lpstr>Q-Learning Properties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2</cp:revision>
  <dcterms:created xsi:type="dcterms:W3CDTF">2025-04-19T09:52:07Z</dcterms:created>
  <dcterms:modified xsi:type="dcterms:W3CDTF">2025-04-19T10:05:42Z</dcterms:modified>
</cp:coreProperties>
</file>